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2" r:id="rId4"/>
    <p:sldId id="288" r:id="rId5"/>
    <p:sldId id="258" r:id="rId6"/>
    <p:sldId id="285" r:id="rId7"/>
    <p:sldId id="259" r:id="rId8"/>
    <p:sldId id="260" r:id="rId9"/>
    <p:sldId id="289" r:id="rId10"/>
    <p:sldId id="302" r:id="rId11"/>
    <p:sldId id="267" r:id="rId12"/>
    <p:sldId id="268" r:id="rId13"/>
    <p:sldId id="269" r:id="rId14"/>
    <p:sldId id="273" r:id="rId15"/>
    <p:sldId id="274" r:id="rId16"/>
    <p:sldId id="297" r:id="rId17"/>
    <p:sldId id="298" r:id="rId18"/>
    <p:sldId id="300" r:id="rId19"/>
    <p:sldId id="275" r:id="rId20"/>
    <p:sldId id="276" r:id="rId21"/>
    <p:sldId id="304" r:id="rId22"/>
    <p:sldId id="290" r:id="rId23"/>
    <p:sldId id="279" r:id="rId24"/>
    <p:sldId id="270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8F00C7-FF14-834A-B13B-E2A65CE01F87}">
          <p14:sldIdLst>
            <p14:sldId id="256"/>
          </p14:sldIdLst>
        </p14:section>
        <p14:section name="Motivation and introduction" id="{4F8DC0D6-3DE6-E04C-9D61-E8EC4247174E}">
          <p14:sldIdLst>
            <p14:sldId id="257"/>
            <p14:sldId id="282"/>
          </p14:sldIdLst>
        </p14:section>
        <p14:section name="Preposition ontology" id="{D07DF330-5393-D34F-ABCC-54F4F64B5E5C}">
          <p14:sldIdLst>
            <p14:sldId id="288"/>
            <p14:sldId id="258"/>
            <p14:sldId id="285"/>
            <p14:sldId id="259"/>
            <p14:sldId id="260"/>
          </p14:sldIdLst>
        </p14:section>
        <p14:section name="Modeling relations" id="{D63614CB-0776-7547-99E4-1785EF4B7E68}">
          <p14:sldIdLst>
            <p14:sldId id="289"/>
            <p14:sldId id="302"/>
            <p14:sldId id="267"/>
            <p14:sldId id="268"/>
            <p14:sldId id="269"/>
            <p14:sldId id="273"/>
            <p14:sldId id="274"/>
            <p14:sldId id="297"/>
            <p14:sldId id="298"/>
            <p14:sldId id="300"/>
            <p14:sldId id="275"/>
            <p14:sldId id="276"/>
            <p14:sldId id="304"/>
          </p14:sldIdLst>
        </p14:section>
        <p14:section name="Expreiments" id="{411FB331-582B-8443-9F6A-3E3470004AD4}">
          <p14:sldIdLst>
            <p14:sldId id="290"/>
            <p14:sldId id="279"/>
          </p14:sldIdLst>
        </p14:section>
        <p14:section name="Conclusion" id="{79D797C7-307C-F84E-A32B-76568A2ACE19}">
          <p14:sldIdLst>
            <p14:sldId id="270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Model 1</c:v>
                </c:pt>
                <c:pt idx="1">
                  <c:v>Model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88.01</c:v>
                </c:pt>
                <c:pt idx="1">
                  <c:v>88.64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 types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Model 1</c:v>
                </c:pt>
                <c:pt idx="1">
                  <c:v>Model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89.9</c:v>
                </c:pt>
                <c:pt idx="1">
                  <c:v>89.43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 joint sense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Model 1</c:v>
                </c:pt>
                <c:pt idx="1">
                  <c:v>Model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89.99</c:v>
                </c:pt>
                <c:pt idx="1">
                  <c:v>90.26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1451848"/>
        <c:axId val="2141418552"/>
      </c:barChart>
      <c:catAx>
        <c:axId val="2141451848"/>
        <c:scaling>
          <c:orientation val="minMax"/>
        </c:scaling>
        <c:delete val="0"/>
        <c:axPos val="b"/>
        <c:majorTickMark val="out"/>
        <c:minorTickMark val="none"/>
        <c:tickLblPos val="nextTo"/>
        <c:crossAx val="2141418552"/>
        <c:crosses val="autoZero"/>
        <c:auto val="1"/>
        <c:lblAlgn val="ctr"/>
        <c:lblOffset val="100"/>
        <c:noMultiLvlLbl val="0"/>
      </c:catAx>
      <c:valAx>
        <c:axId val="2141418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1451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DBE3B-B6BD-5B4E-82DA-5D574D72A853}" type="datetimeFigureOut">
              <a:rPr lang="en-US" smtClean="0"/>
              <a:t>7/26/13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97A1-CCFA-2F4E-8C6F-F0A9037C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AC054-FC52-A94B-BA2C-2A2794CF212E}" type="datetimeFigureOut">
              <a:rPr lang="en-US" smtClean="0"/>
              <a:t>7/26/13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02DC-1587-8D4E-9228-73A1BE20B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485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02DC-1587-8D4E-9228-73A1BE20B60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94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02DC-1587-8D4E-9228-73A1BE20B6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0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02DC-1587-8D4E-9228-73A1BE20B6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0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02DC-1587-8D4E-9228-73A1BE20B6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7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02DC-1587-8D4E-9228-73A1BE20B6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1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02DC-1587-8D4E-9228-73A1BE20B6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7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02DC-1587-8D4E-9228-73A1BE20B6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05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02DC-1587-8D4E-9228-73A1BE20B6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5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02DC-1587-8D4E-9228-73A1BE20B6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62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02DC-1587-8D4E-9228-73A1BE20B6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7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97BA-142E-884F-92BE-41373DD74262}" type="datetime1">
              <a:rPr lang="en-US" smtClean="0"/>
              <a:t>7/26/13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6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07C3-BC78-7844-9465-F24A85662C67}" type="datetime1">
              <a:rPr lang="en-US" smtClean="0"/>
              <a:t>7/26/13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1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04BD-631B-C241-A9D3-3305260C71AE}" type="datetime1">
              <a:rPr lang="en-US" smtClean="0"/>
              <a:t>7/26/13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8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2D3-369B-9A49-AE81-5C9786609F0F}" type="datetime1">
              <a:rPr lang="en-US" smtClean="0"/>
              <a:t>7/26/13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7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 normalizeH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9925-0B78-1341-A28D-10F780B1F517}" type="datetime1">
              <a:rPr lang="en-US" smtClean="0"/>
              <a:t>7/26/13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9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511C-9B2A-5349-8156-0A5BDD2945EA}" type="datetime1">
              <a:rPr lang="en-US" smtClean="0"/>
              <a:t>7/26/13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9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2EB7-2E2D-2747-9641-7B403E4E6D4D}" type="datetime1">
              <a:rPr lang="en-US" smtClean="0"/>
              <a:t>7/26/13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4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D017-E5DA-2746-BC72-FF8E54117E3B}" type="datetime1">
              <a:rPr lang="en-US" smtClean="0"/>
              <a:t>7/26/13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7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6F5B-8292-A44F-8879-643EE0E4A808}" type="datetime1">
              <a:rPr lang="en-US" smtClean="0"/>
              <a:t>7/26/13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6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C8AE-0D83-BE46-BB10-3F093A92439D}" type="datetime1">
              <a:rPr lang="en-US" smtClean="0"/>
              <a:t>7/26/13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0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1E52-7D2F-C940-BB89-7FC604D8884C}" type="datetime1">
              <a:rPr lang="en-US" smtClean="0"/>
              <a:t>7/26/13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4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9B7B2-6B21-0F43-A776-F419735C94D0}" type="datetime1">
              <a:rPr lang="en-US" smtClean="0"/>
              <a:t>7/26/13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02DB7-B543-B142-B8A7-49DC2F59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2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Modeling Semantic Relations Expressed by Prepositions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Vivek Srikumar and Dan Roth</a:t>
            </a:r>
          </a:p>
          <a:p>
            <a:r>
              <a:rPr lang="en-US" sz="2800" dirty="0" smtClean="0"/>
              <a:t>University of Illinois, Urbana-Champaign</a:t>
            </a:r>
            <a:endParaRPr lang="en-US" sz="2800" dirty="0"/>
          </a:p>
        </p:txBody>
      </p:sp>
      <p:pic>
        <p:nvPicPr>
          <p:cNvPr id="4" name="Picture 11" descr="UILogoCL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3905" y="6176185"/>
            <a:ext cx="520095" cy="575221"/>
          </a:xfrm>
          <a:prstGeom prst="rect">
            <a:avLst/>
          </a:prstGeom>
          <a:noFill/>
        </p:spPr>
      </p:pic>
      <p:pic>
        <p:nvPicPr>
          <p:cNvPr id="5" name="Picture 10" descr="ccg_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60534"/>
            <a:ext cx="5137787" cy="897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3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57200" y="2174874"/>
            <a:ext cx="8229600" cy="4181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Poor care led to her death </a:t>
            </a:r>
            <a:r>
              <a:rPr lang="en-US" b="1" dirty="0">
                <a:solidFill>
                  <a:srgbClr val="4F81BD"/>
                </a:solidFill>
              </a:rPr>
              <a:t>from</a:t>
            </a:r>
            <a:r>
              <a:rPr lang="en-US" dirty="0">
                <a:solidFill>
                  <a:srgbClr val="4F81BD"/>
                </a:solidFill>
              </a:rPr>
              <a:t> </a:t>
            </a:r>
            <a:r>
              <a:rPr lang="en-US" dirty="0" smtClean="0"/>
              <a:t>flu.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30687" y="2555874"/>
            <a:ext cx="1293812" cy="555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urier New"/>
                <a:cs typeface="Courier New"/>
              </a:rPr>
              <a:t>Cause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17750" y="3254375"/>
            <a:ext cx="4937125" cy="1347507"/>
          </a:xfrm>
          <a:prstGeom prst="rect">
            <a:avLst/>
          </a:prstGeom>
          <a:solidFill>
            <a:schemeClr val="dk1">
              <a:alpha val="4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55885" y="3656011"/>
            <a:ext cx="1119188" cy="555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death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948363" y="3622674"/>
            <a:ext cx="1119188" cy="555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flu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09637" y="3656011"/>
            <a:ext cx="174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Governor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3237" y="3622674"/>
            <a:ext cx="133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Object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2444750" y="2587325"/>
            <a:ext cx="174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Relation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48" y="2560231"/>
            <a:ext cx="679448" cy="5671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0" y="1560652"/>
            <a:ext cx="315437" cy="3686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68337" y="1809750"/>
            <a:ext cx="241300" cy="39687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</p:cNvCxnSpPr>
          <p:nvPr/>
        </p:nvCxnSpPr>
        <p:spPr>
          <a:xfrm>
            <a:off x="1689096" y="2843803"/>
            <a:ext cx="755654" cy="610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1"/>
          </p:cNvCxnSpPr>
          <p:nvPr/>
        </p:nvCxnSpPr>
        <p:spPr>
          <a:xfrm flipH="1">
            <a:off x="3190875" y="2833687"/>
            <a:ext cx="1039812" cy="822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</p:cNvCxnSpPr>
          <p:nvPr/>
        </p:nvCxnSpPr>
        <p:spPr>
          <a:xfrm>
            <a:off x="5524499" y="2833687"/>
            <a:ext cx="1068388" cy="788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1DA-691E-DD4A-AEDE-C6CE7F7B9325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of prepositions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 depends on argument types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5691" y="1608406"/>
            <a:ext cx="5365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Poor care led to her death </a:t>
            </a:r>
            <a:r>
              <a:rPr lang="en-US" sz="2800" b="1" dirty="0">
                <a:solidFill>
                  <a:srgbClr val="4F81BD"/>
                </a:solidFill>
              </a:rPr>
              <a:t>from</a:t>
            </a:r>
            <a:r>
              <a:rPr lang="en-US" sz="2800" dirty="0">
                <a:solidFill>
                  <a:srgbClr val="4F81BD"/>
                </a:solidFill>
              </a:rPr>
              <a:t> </a:t>
            </a:r>
            <a:r>
              <a:rPr lang="en-US" sz="2800" dirty="0" smtClean="0"/>
              <a:t>flu.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259822" y="2550125"/>
            <a:ext cx="2877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Courier New"/>
                <a:cs typeface="Courier New"/>
              </a:rPr>
              <a:t>Cause</a:t>
            </a:r>
            <a:r>
              <a:rPr lang="en-US" sz="2800" dirty="0">
                <a:solidFill>
                  <a:prstClr val="black"/>
                </a:solidFill>
              </a:rPr>
              <a:t>(death, </a:t>
            </a:r>
            <a:r>
              <a:rPr lang="en-US" sz="2800" dirty="0" smtClean="0">
                <a:solidFill>
                  <a:prstClr val="black"/>
                </a:solidFill>
              </a:rPr>
              <a:t>flu)</a:t>
            </a:r>
            <a:endParaRPr lang="en-US" sz="28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7287" y="3491845"/>
            <a:ext cx="672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Poor care led to her death </a:t>
            </a:r>
            <a:r>
              <a:rPr lang="en-US" sz="2800" b="1" dirty="0">
                <a:solidFill>
                  <a:srgbClr val="4F81BD"/>
                </a:solidFill>
              </a:rPr>
              <a:t>from</a:t>
            </a:r>
            <a:r>
              <a:rPr lang="en-US" sz="2800" dirty="0">
                <a:solidFill>
                  <a:srgbClr val="4F81BD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pneumonia.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5527" y="4205565"/>
            <a:ext cx="6332947" cy="1508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do we generalize the classifier to unseen arguments in the same “type”?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1DA-691E-DD4A-AEDE-C6CE7F7B93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types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Goes beyond words</a:t>
            </a:r>
          </a:p>
          <a:p>
            <a:pPr lvl="1"/>
            <a:r>
              <a:rPr lang="en-US" dirty="0" smtClean="0"/>
              <a:t>Abstract </a:t>
            </a:r>
            <a:r>
              <a:rPr lang="en-US" i="1" dirty="0" smtClean="0"/>
              <a:t>flu</a:t>
            </a:r>
            <a:r>
              <a:rPr lang="en-US" i="1" dirty="0"/>
              <a:t> </a:t>
            </a:r>
            <a:r>
              <a:rPr lang="en-US" i="1" dirty="0" smtClean="0"/>
              <a:t>and pneumonia </a:t>
            </a:r>
            <a:r>
              <a:rPr lang="en-US" dirty="0" smtClean="0"/>
              <a:t>into the same group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Some semantic relations hold only for certain types of entities</a:t>
            </a:r>
          </a:p>
          <a:p>
            <a:endParaRPr lang="en-US" dirty="0" smtClean="0"/>
          </a:p>
          <a:p>
            <a:r>
              <a:rPr lang="en-US" dirty="0" smtClean="0"/>
              <a:t>Two notions of type </a:t>
            </a:r>
          </a:p>
          <a:p>
            <a:pPr lvl="2"/>
            <a:r>
              <a:rPr lang="en-US" dirty="0" err="1" smtClean="0"/>
              <a:t>WordNet</a:t>
            </a:r>
            <a:r>
              <a:rPr lang="en-US" dirty="0" smtClean="0"/>
              <a:t> </a:t>
            </a:r>
            <a:r>
              <a:rPr lang="en-US" dirty="0" err="1" smtClean="0"/>
              <a:t>hypernyms</a:t>
            </a:r>
            <a:endParaRPr lang="en-US" dirty="0" smtClean="0"/>
          </a:p>
          <a:p>
            <a:pPr lvl="2"/>
            <a:r>
              <a:rPr lang="en-US" dirty="0" smtClean="0"/>
              <a:t>Distributional word clusters</a:t>
            </a:r>
          </a:p>
          <a:p>
            <a:pPr lvl="1"/>
            <a:r>
              <a:rPr lang="en-US" dirty="0"/>
              <a:t>Allow for multiple meanings and concept hierarchies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5C4-FEB5-0F4C-9CAA-D101664D0F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WordNet</a:t>
            </a:r>
            <a:r>
              <a:rPr lang="en-US" dirty="0" smtClean="0"/>
              <a:t> </a:t>
            </a:r>
            <a:r>
              <a:rPr lang="en-US" dirty="0" smtClean="0">
                <a:latin typeface="Courier"/>
                <a:cs typeface="Courier"/>
              </a:rPr>
              <a:t>IS-A</a:t>
            </a:r>
            <a:r>
              <a:rPr lang="en-US" dirty="0" smtClean="0"/>
              <a:t> hierarchy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6949" y="1639838"/>
            <a:ext cx="72739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accent1"/>
                </a:solidFill>
                <a:latin typeface="Courier"/>
                <a:cs typeface="Courier"/>
              </a:rPr>
              <a:t>pneumonia</a:t>
            </a:r>
          </a:p>
          <a:p>
            <a:r>
              <a:rPr lang="en-US" sz="3600" baseline="30000" dirty="0" smtClean="0">
                <a:solidFill>
                  <a:schemeClr val="accent1"/>
                </a:solidFill>
                <a:latin typeface="Courier"/>
                <a:cs typeface="Courier"/>
              </a:rPr>
              <a:t>  =&gt; respiratory disease</a:t>
            </a:r>
          </a:p>
          <a:p>
            <a:r>
              <a:rPr lang="en-US" sz="3600" baseline="30000" dirty="0" smtClean="0">
                <a:solidFill>
                  <a:schemeClr val="accent1"/>
                </a:solidFill>
                <a:latin typeface="Courier"/>
                <a:cs typeface="Courier"/>
              </a:rPr>
              <a:t>    =&gt; disease</a:t>
            </a:r>
          </a:p>
          <a:p>
            <a:r>
              <a:rPr lang="sv-SE" sz="3600" baseline="30000" dirty="0" smtClean="0">
                <a:solidFill>
                  <a:schemeClr val="accent1"/>
                </a:solidFill>
                <a:latin typeface="Courier"/>
                <a:cs typeface="Courier"/>
              </a:rPr>
              <a:t>      =&gt; </a:t>
            </a:r>
            <a:r>
              <a:rPr lang="sv-SE" sz="3600" baseline="30000" dirty="0" err="1" smtClean="0">
                <a:solidFill>
                  <a:schemeClr val="accent1"/>
                </a:solidFill>
                <a:latin typeface="Courier"/>
                <a:cs typeface="Courier"/>
              </a:rPr>
              <a:t>illness</a:t>
            </a:r>
            <a:endParaRPr lang="sv-SE" sz="3600" baseline="30000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r>
              <a:rPr lang="en-US" sz="3600" baseline="30000" dirty="0" smtClean="0">
                <a:solidFill>
                  <a:schemeClr val="accent1"/>
                </a:solidFill>
                <a:latin typeface="Courier"/>
                <a:cs typeface="Courier"/>
              </a:rPr>
              <a:t>        =&gt; ill health</a:t>
            </a:r>
          </a:p>
          <a:p>
            <a:r>
              <a:rPr lang="en-US" sz="3600" baseline="30000" dirty="0" smtClean="0">
                <a:solidFill>
                  <a:schemeClr val="accent1"/>
                </a:solidFill>
                <a:latin typeface="Courier"/>
                <a:cs typeface="Courier"/>
              </a:rPr>
              <a:t>          =&gt; pathological state</a:t>
            </a:r>
          </a:p>
          <a:p>
            <a:r>
              <a:rPr lang="en-US" sz="3600" baseline="30000" dirty="0" smtClean="0">
                <a:solidFill>
                  <a:schemeClr val="accent1"/>
                </a:solidFill>
                <a:latin typeface="Courier"/>
                <a:cs typeface="Courier"/>
              </a:rPr>
              <a:t>            =&gt; physical condition</a:t>
            </a:r>
          </a:p>
          <a:p>
            <a:r>
              <a:rPr lang="en-US" sz="3600" baseline="30000" dirty="0" smtClean="0">
                <a:solidFill>
                  <a:schemeClr val="accent1"/>
                </a:solidFill>
                <a:latin typeface="Courier"/>
                <a:cs typeface="Courier"/>
              </a:rPr>
              <a:t>              =&gt; condition</a:t>
            </a:r>
          </a:p>
          <a:p>
            <a:r>
              <a:rPr lang="en-US" sz="3600" baseline="30000" dirty="0" smtClean="0">
                <a:solidFill>
                  <a:schemeClr val="accent1"/>
                </a:solidFill>
                <a:latin typeface="Courier"/>
                <a:cs typeface="Courier"/>
              </a:rPr>
              <a:t>                =&gt; state</a:t>
            </a:r>
          </a:p>
          <a:p>
            <a:r>
              <a:rPr lang="it-IT" sz="3600" baseline="30000" dirty="0" smtClean="0">
                <a:solidFill>
                  <a:schemeClr val="accent1"/>
                </a:solidFill>
                <a:latin typeface="Courier"/>
                <a:cs typeface="Courier"/>
              </a:rPr>
              <a:t>                  =&gt; </a:t>
            </a:r>
            <a:r>
              <a:rPr lang="it-IT" sz="3600" baseline="30000" dirty="0" err="1" smtClean="0">
                <a:solidFill>
                  <a:schemeClr val="accent1"/>
                </a:solidFill>
                <a:latin typeface="Courier"/>
                <a:cs typeface="Courier"/>
              </a:rPr>
              <a:t>attribute</a:t>
            </a:r>
            <a:endParaRPr lang="it-IT" sz="3600" baseline="30000" dirty="0" smtClean="0">
              <a:solidFill>
                <a:schemeClr val="accent1"/>
              </a:solidFill>
              <a:latin typeface="Courier"/>
              <a:cs typeface="Courier"/>
            </a:endParaRPr>
          </a:p>
          <a:p>
            <a:r>
              <a:rPr lang="en-US" sz="3600" baseline="30000" dirty="0" smtClean="0">
                <a:solidFill>
                  <a:schemeClr val="accent1"/>
                </a:solidFill>
                <a:latin typeface="Courier"/>
                <a:cs typeface="Courier"/>
              </a:rPr>
              <a:t>                    =&gt; abstraction</a:t>
            </a:r>
          </a:p>
          <a:p>
            <a:r>
              <a:rPr lang="en-US" sz="3600" baseline="30000" dirty="0" smtClean="0">
                <a:solidFill>
                  <a:schemeClr val="accent1"/>
                </a:solidFill>
                <a:latin typeface="Courier"/>
                <a:cs typeface="Courier"/>
              </a:rPr>
              <a:t>                      =&gt; entity</a:t>
            </a:r>
            <a:endParaRPr lang="en-US" sz="3600" dirty="0">
              <a:solidFill>
                <a:schemeClr val="accent1"/>
              </a:solidFill>
              <a:latin typeface="Courier"/>
              <a:cs typeface="Courier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49437" y="3297455"/>
            <a:ext cx="1476375" cy="155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875" y="4238624"/>
            <a:ext cx="249237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More general, but less </a:t>
            </a:r>
            <a:r>
              <a:rPr lang="en-US" dirty="0" err="1" smtClean="0"/>
              <a:t>discrimniative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746500" y="1830338"/>
            <a:ext cx="5286374" cy="1074787"/>
            <a:chOff x="3746500" y="1830338"/>
            <a:chExt cx="5286374" cy="1074787"/>
          </a:xfrm>
        </p:grpSpPr>
        <p:sp>
          <p:nvSpPr>
            <p:cNvPr id="3" name="TextBox 2"/>
            <p:cNvSpPr txBox="1"/>
            <p:nvPr/>
          </p:nvSpPr>
          <p:spPr>
            <a:xfrm>
              <a:off x="6048374" y="1830338"/>
              <a:ext cx="2984500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Picking the right level in this hierarchy can generalize pneumonia and flu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3" idx="1"/>
            </p:cNvCxnSpPr>
            <p:nvPr/>
          </p:nvCxnSpPr>
          <p:spPr>
            <a:xfrm flipH="1" flipV="1">
              <a:off x="5619750" y="2143125"/>
              <a:ext cx="428624" cy="1488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3" idx="1"/>
            </p:cNvCxnSpPr>
            <p:nvPr/>
          </p:nvCxnSpPr>
          <p:spPr>
            <a:xfrm flipH="1">
              <a:off x="3746500" y="2292003"/>
              <a:ext cx="2301874" cy="2321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3" idx="1"/>
            </p:cNvCxnSpPr>
            <p:nvPr/>
          </p:nvCxnSpPr>
          <p:spPr>
            <a:xfrm flipH="1">
              <a:off x="4048125" y="2292003"/>
              <a:ext cx="2000249" cy="6131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69875" y="5207001"/>
            <a:ext cx="4495801" cy="943411"/>
            <a:chOff x="269875" y="5207001"/>
            <a:chExt cx="4495801" cy="943411"/>
          </a:xfrm>
        </p:grpSpPr>
        <p:sp>
          <p:nvSpPr>
            <p:cNvPr id="21" name="TextBox 20"/>
            <p:cNvSpPr txBox="1"/>
            <p:nvPr/>
          </p:nvSpPr>
          <p:spPr>
            <a:xfrm>
              <a:off x="269875" y="5504081"/>
              <a:ext cx="2365375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Picking incorrectly will over-generalize</a:t>
              </a:r>
              <a:endParaRPr lang="en-US" dirty="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V="1">
              <a:off x="2635250" y="5207001"/>
              <a:ext cx="1825626" cy="6202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635250" y="5504081"/>
              <a:ext cx="1978026" cy="323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635250" y="5827247"/>
              <a:ext cx="213042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1DA-691E-DD4A-AEDE-C6CE7F7B93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57200" y="2174874"/>
            <a:ext cx="8229600" cy="4181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Poor care led to her death </a:t>
            </a:r>
            <a:r>
              <a:rPr lang="en-US" b="1" dirty="0">
                <a:solidFill>
                  <a:srgbClr val="4F81BD"/>
                </a:solidFill>
              </a:rPr>
              <a:t>from</a:t>
            </a:r>
            <a:r>
              <a:rPr lang="en-US" dirty="0">
                <a:solidFill>
                  <a:srgbClr val="4F81BD"/>
                </a:solidFill>
              </a:rPr>
              <a:t> </a:t>
            </a:r>
            <a:r>
              <a:rPr lang="en-US" dirty="0" smtClean="0"/>
              <a:t>flu.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30687" y="2555874"/>
            <a:ext cx="1293812" cy="555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urier New"/>
                <a:cs typeface="Courier New"/>
              </a:rPr>
              <a:t>Cause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17750" y="3254375"/>
            <a:ext cx="4937125" cy="2871788"/>
          </a:xfrm>
          <a:prstGeom prst="rect">
            <a:avLst/>
          </a:prstGeom>
          <a:solidFill>
            <a:schemeClr val="dk1">
              <a:alpha val="4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55885" y="3656011"/>
            <a:ext cx="1119188" cy="555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death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948363" y="3622674"/>
            <a:ext cx="1119188" cy="555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flu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44750" y="4908549"/>
            <a:ext cx="1785937" cy="55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experience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81626" y="4908549"/>
            <a:ext cx="1685926" cy="55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disease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09637" y="3656011"/>
            <a:ext cx="174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Governor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3237" y="3622674"/>
            <a:ext cx="133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Object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909637" y="4941886"/>
            <a:ext cx="174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Governor type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3237" y="4908549"/>
            <a:ext cx="1547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Object type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2444750" y="2587325"/>
            <a:ext cx="174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Relation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48" y="2560231"/>
            <a:ext cx="679448" cy="5671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0" y="1560652"/>
            <a:ext cx="315437" cy="3686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68337" y="1809750"/>
            <a:ext cx="241300" cy="39687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</p:cNvCxnSpPr>
          <p:nvPr/>
        </p:nvCxnSpPr>
        <p:spPr>
          <a:xfrm>
            <a:off x="1689096" y="2843803"/>
            <a:ext cx="755654" cy="610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1"/>
          </p:cNvCxnSpPr>
          <p:nvPr/>
        </p:nvCxnSpPr>
        <p:spPr>
          <a:xfrm flipH="1">
            <a:off x="3190875" y="2833687"/>
            <a:ext cx="1039812" cy="822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90875" y="4211636"/>
            <a:ext cx="0" cy="6969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75073" y="3111499"/>
            <a:ext cx="663578" cy="1797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</p:cNvCxnSpPr>
          <p:nvPr/>
        </p:nvCxnSpPr>
        <p:spPr>
          <a:xfrm>
            <a:off x="5524499" y="2833687"/>
            <a:ext cx="1068388" cy="788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92887" y="4178299"/>
            <a:ext cx="0" cy="6969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81626" y="3127374"/>
            <a:ext cx="444499" cy="1747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1DA-691E-DD4A-AEDE-C6CE7F7B9325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of prepositions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Model 1 </a:t>
            </a:r>
          </a:p>
          <a:p>
            <a:pPr lvl="1"/>
            <a:r>
              <a:rPr lang="en-US" dirty="0"/>
              <a:t>Predict </a:t>
            </a:r>
            <a:r>
              <a:rPr lang="en-US" dirty="0" smtClean="0"/>
              <a:t>only relation label: Multi</a:t>
            </a:r>
            <a:r>
              <a:rPr lang="en-US" dirty="0"/>
              <a:t>-</a:t>
            </a:r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Use features from all possible governor and object candidates</a:t>
            </a:r>
            <a:endParaRPr lang="en-US" dirty="0"/>
          </a:p>
          <a:p>
            <a:pPr lvl="2"/>
            <a:r>
              <a:rPr lang="en-US" dirty="0" smtClean="0"/>
              <a:t>Also types</a:t>
            </a:r>
          </a:p>
          <a:p>
            <a:endParaRPr lang="en-US" dirty="0" smtClean="0"/>
          </a:p>
          <a:p>
            <a:r>
              <a:rPr lang="en-US" dirty="0" smtClean="0"/>
              <a:t>Model 2 uses features from the structure</a:t>
            </a:r>
          </a:p>
          <a:p>
            <a:pPr lvl="1"/>
            <a:r>
              <a:rPr lang="en-US" dirty="0" smtClean="0"/>
              <a:t>Predict full structure: relation and arguments</a:t>
            </a:r>
          </a:p>
          <a:p>
            <a:pPr lvl="2"/>
            <a:r>
              <a:rPr lang="en-US" dirty="0" smtClean="0"/>
              <a:t>Also types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7FFD-D394-764D-8000-059B43758F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1: Predict relation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4145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Poor care led to her death </a:t>
            </a:r>
            <a:r>
              <a:rPr lang="en-US" b="1" dirty="0" smtClean="0">
                <a:solidFill>
                  <a:srgbClr val="4F81BD"/>
                </a:solidFill>
              </a:rPr>
              <a:t>from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r>
              <a:rPr lang="en-US" dirty="0" smtClean="0"/>
              <a:t>flu. 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16052" y="3755759"/>
            <a:ext cx="729963" cy="1123064"/>
            <a:chOff x="2316053" y="3571694"/>
            <a:chExt cx="729963" cy="1123064"/>
          </a:xfrm>
        </p:grpSpPr>
        <p:sp>
          <p:nvSpPr>
            <p:cNvPr id="10" name="TextBox 9"/>
            <p:cNvSpPr txBox="1"/>
            <p:nvPr/>
          </p:nvSpPr>
          <p:spPr>
            <a:xfrm>
              <a:off x="2316054" y="3946779"/>
              <a:ext cx="729962" cy="369332"/>
            </a:xfrm>
            <a:prstGeom prst="rect">
              <a:avLst/>
            </a:prstGeom>
            <a:ln w="317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her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6053" y="3571694"/>
              <a:ext cx="729963" cy="369332"/>
            </a:xfrm>
            <a:prstGeom prst="rect">
              <a:avLst/>
            </a:prstGeom>
            <a:ln w="317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led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16054" y="4325426"/>
              <a:ext cx="729962" cy="369332"/>
            </a:xfrm>
            <a:prstGeom prst="rect">
              <a:avLst/>
            </a:prstGeom>
            <a:ln w="317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death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553200" y="4021029"/>
            <a:ext cx="428122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flu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94596" y="2065461"/>
            <a:ext cx="1633342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Attribute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4596" y="2823210"/>
            <a:ext cx="1633342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Source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4596" y="2445817"/>
            <a:ext cx="1633342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Cause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09534" y="2113919"/>
            <a:ext cx="1520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Paint from resin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709534" y="2506943"/>
            <a:ext cx="1777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Weak from asthma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709534" y="2876275"/>
            <a:ext cx="2310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Candidate from Montreal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661293" y="3195155"/>
            <a:ext cx="2668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2400" b="1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sz="2400" b="1" dirty="0" smtClean="0"/>
              <a:t>.</a:t>
            </a:r>
          </a:p>
          <a:p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09637" y="3656011"/>
            <a:ext cx="174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4F81BD"/>
                </a:solidFill>
              </a:rPr>
              <a:t>Governor</a:t>
            </a:r>
            <a:endParaRPr lang="en-US" sz="2000" i="1" dirty="0">
              <a:solidFill>
                <a:srgbClr val="4F81B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54255" y="3755759"/>
            <a:ext cx="8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4F81BD"/>
                </a:solidFill>
              </a:rPr>
              <a:t>Object</a:t>
            </a:r>
            <a:endParaRPr lang="en-US" sz="2000" i="1" dirty="0">
              <a:solidFill>
                <a:srgbClr val="4F81BD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21585" y="4872496"/>
            <a:ext cx="267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4F81BD"/>
                </a:solidFill>
              </a:rPr>
              <a:t>Governor type</a:t>
            </a:r>
            <a:endParaRPr lang="en-US" sz="2000" i="1" dirty="0">
              <a:solidFill>
                <a:srgbClr val="4F81BD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3237" y="4807539"/>
            <a:ext cx="2151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4F81BD"/>
                </a:solidFill>
              </a:rPr>
              <a:t>Object type</a:t>
            </a:r>
            <a:endParaRPr lang="en-US" sz="2000" i="1" dirty="0">
              <a:solidFill>
                <a:srgbClr val="4F81BD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44750" y="2475365"/>
            <a:ext cx="174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4F81BD"/>
                </a:solidFill>
              </a:rPr>
              <a:t>Relation</a:t>
            </a:r>
            <a:endParaRPr lang="en-US" sz="2000" i="1" dirty="0">
              <a:solidFill>
                <a:srgbClr val="4F81BD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1539" y="4021029"/>
            <a:ext cx="4183935" cy="2511277"/>
            <a:chOff x="851539" y="4021029"/>
            <a:chExt cx="4183935" cy="2511277"/>
          </a:xfrm>
        </p:grpSpPr>
        <p:grpSp>
          <p:nvGrpSpPr>
            <p:cNvPr id="45" name="Group 44"/>
            <p:cNvGrpSpPr/>
            <p:nvPr/>
          </p:nvGrpSpPr>
          <p:grpSpPr>
            <a:xfrm>
              <a:off x="851539" y="5313935"/>
              <a:ext cx="1633342" cy="1127081"/>
              <a:chOff x="-2238581" y="2004372"/>
              <a:chExt cx="1633342" cy="1127081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-2238581" y="2004372"/>
                <a:ext cx="1633342" cy="369332"/>
              </a:xfrm>
              <a:prstGeom prst="rect">
                <a:avLst/>
              </a:prstGeom>
              <a:ln w="317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lead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-2238581" y="2384728"/>
                <a:ext cx="1633342" cy="369332"/>
              </a:xfrm>
              <a:prstGeom prst="rect">
                <a:avLst/>
              </a:prstGeom>
              <a:ln w="317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produce</a:t>
                </a:r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-2238581" y="2762121"/>
                <a:ext cx="1633342" cy="369332"/>
              </a:xfrm>
              <a:prstGeom prst="rect">
                <a:avLst/>
              </a:prstGeom>
              <a:ln w="317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travel</a:t>
                </a:r>
                <a:endParaRPr lang="en-US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505005" y="5319810"/>
              <a:ext cx="530469" cy="369332"/>
            </a:xfrm>
            <a:prstGeom prst="rect">
              <a:avLst/>
            </a:prstGeom>
            <a:ln w="317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her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503556" y="5405225"/>
              <a:ext cx="3266684" cy="1127081"/>
              <a:chOff x="1028103" y="4999543"/>
              <a:chExt cx="3266684" cy="112708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028103" y="4999543"/>
                <a:ext cx="1633342" cy="369332"/>
              </a:xfrm>
              <a:prstGeom prst="rect">
                <a:avLst/>
              </a:prstGeom>
              <a:ln w="317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dirty="0" smtClean="0"/>
                  <a:t>hange in state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28103" y="5379899"/>
                <a:ext cx="1633342" cy="369332"/>
              </a:xfrm>
              <a:prstGeom prst="rect">
                <a:avLst/>
              </a:prstGeom>
              <a:ln w="317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event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28103" y="5757292"/>
                <a:ext cx="1633342" cy="369332"/>
              </a:xfrm>
              <a:prstGeom prst="rect">
                <a:avLst/>
              </a:prstGeom>
              <a:ln w="317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state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661444" y="4999543"/>
                <a:ext cx="1633343" cy="369332"/>
              </a:xfrm>
              <a:prstGeom prst="rect">
                <a:avLst/>
              </a:prstGeom>
              <a:ln w="317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killing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61445" y="5375887"/>
                <a:ext cx="1633342" cy="369332"/>
              </a:xfrm>
              <a:prstGeom prst="rect">
                <a:avLst/>
              </a:prstGeom>
              <a:ln w="317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US" dirty="0" smtClean="0"/>
                  <a:t>oint in time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61445" y="5752115"/>
                <a:ext cx="1633342" cy="369332"/>
              </a:xfrm>
              <a:prstGeom prst="rect">
                <a:avLst/>
              </a:prstGeom>
              <a:ln w="317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ending</a:t>
                </a:r>
                <a:endParaRPr lang="en-US" dirty="0"/>
              </a:p>
            </p:txBody>
          </p:sp>
        </p:grpSp>
        <p:cxnSp>
          <p:nvCxnSpPr>
            <p:cNvPr id="55" name="Straight Arrow Connector 54"/>
            <p:cNvCxnSpPr>
              <a:stCxn id="12" idx="2"/>
            </p:cNvCxnSpPr>
            <p:nvPr/>
          </p:nvCxnSpPr>
          <p:spPr>
            <a:xfrm>
              <a:off x="2681034" y="4878823"/>
              <a:ext cx="364981" cy="526402"/>
            </a:xfrm>
            <a:prstGeom prst="straightConnector1">
              <a:avLst/>
            </a:prstGeom>
            <a:ln w="12700" cmpd="sng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10" idx="3"/>
              <a:endCxn id="47" idx="0"/>
            </p:cNvCxnSpPr>
            <p:nvPr/>
          </p:nvCxnSpPr>
          <p:spPr>
            <a:xfrm>
              <a:off x="3046015" y="4315510"/>
              <a:ext cx="1724225" cy="1004300"/>
            </a:xfrm>
            <a:prstGeom prst="straightConnector1">
              <a:avLst/>
            </a:prstGeom>
            <a:ln w="12700" cmpd="sng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1503556" y="4021029"/>
              <a:ext cx="812496" cy="1292906"/>
            </a:xfrm>
            <a:prstGeom prst="straightConnector1">
              <a:avLst/>
            </a:prstGeom>
            <a:ln w="12700" cmpd="sng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 flipH="1">
            <a:off x="3136898" y="4780576"/>
            <a:ext cx="326602" cy="255599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1" idx="1"/>
          </p:cNvCxnSpPr>
          <p:nvPr/>
        </p:nvCxnSpPr>
        <p:spPr>
          <a:xfrm>
            <a:off x="6191006" y="4780576"/>
            <a:ext cx="662231" cy="227018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136898" y="3866176"/>
            <a:ext cx="3299439" cy="914400"/>
            <a:chOff x="3136898" y="3866176"/>
            <a:chExt cx="3299439" cy="914400"/>
          </a:xfrm>
        </p:grpSpPr>
        <p:sp>
          <p:nvSpPr>
            <p:cNvPr id="2" name="Rectangle 1"/>
            <p:cNvSpPr/>
            <p:nvPr/>
          </p:nvSpPr>
          <p:spPr>
            <a:xfrm>
              <a:off x="3463500" y="3866176"/>
              <a:ext cx="2727505" cy="914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Features from all sources</a:t>
              </a:r>
              <a:endParaRPr lang="en-US" sz="2400" dirty="0"/>
            </a:p>
          </p:txBody>
        </p:sp>
        <p:cxnSp>
          <p:nvCxnSpPr>
            <p:cNvPr id="6" name="Straight Arrow Connector 5"/>
            <p:cNvCxnSpPr>
              <a:stCxn id="2" idx="1"/>
            </p:cNvCxnSpPr>
            <p:nvPr/>
          </p:nvCxnSpPr>
          <p:spPr>
            <a:xfrm flipH="1" flipV="1">
              <a:off x="3136898" y="4315510"/>
              <a:ext cx="326602" cy="7866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" idx="3"/>
            </p:cNvCxnSpPr>
            <p:nvPr/>
          </p:nvCxnSpPr>
          <p:spPr>
            <a:xfrm flipV="1">
              <a:off x="6191005" y="4315510"/>
              <a:ext cx="245332" cy="7866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909696" y="4390361"/>
            <a:ext cx="2518152" cy="1965989"/>
            <a:chOff x="5909696" y="4390361"/>
            <a:chExt cx="2518152" cy="1965989"/>
          </a:xfrm>
        </p:grpSpPr>
        <p:grpSp>
          <p:nvGrpSpPr>
            <p:cNvPr id="28" name="Group 27"/>
            <p:cNvGrpSpPr/>
            <p:nvPr/>
          </p:nvGrpSpPr>
          <p:grpSpPr>
            <a:xfrm>
              <a:off x="5909696" y="5234446"/>
              <a:ext cx="2518152" cy="1121904"/>
              <a:chOff x="5909696" y="4845509"/>
              <a:chExt cx="2518152" cy="11219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909696" y="4845509"/>
                <a:ext cx="2518151" cy="369332"/>
              </a:xfrm>
              <a:prstGeom prst="rect">
                <a:avLst/>
              </a:prstGeom>
              <a:ln w="317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contagious disease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909697" y="5221853"/>
                <a:ext cx="2518151" cy="369332"/>
              </a:xfrm>
              <a:prstGeom prst="rect">
                <a:avLst/>
              </a:prstGeom>
              <a:ln w="317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dirty="0" smtClean="0"/>
                  <a:t>ommunicable disease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909697" y="5598081"/>
                <a:ext cx="2518150" cy="369332"/>
              </a:xfrm>
              <a:prstGeom prst="rect">
                <a:avLst/>
              </a:prstGeom>
              <a:ln w="317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disease</a:t>
                </a:r>
                <a:endParaRPr lang="en-US" dirty="0"/>
              </a:p>
            </p:txBody>
          </p:sp>
        </p:grpSp>
        <p:cxnSp>
          <p:nvCxnSpPr>
            <p:cNvPr id="63" name="Straight Arrow Connector 62"/>
            <p:cNvCxnSpPr>
              <a:stCxn id="13" idx="2"/>
            </p:cNvCxnSpPr>
            <p:nvPr/>
          </p:nvCxnSpPr>
          <p:spPr>
            <a:xfrm>
              <a:off x="6767261" y="4390361"/>
              <a:ext cx="462641" cy="844085"/>
            </a:xfrm>
            <a:prstGeom prst="straightConnector1">
              <a:avLst/>
            </a:prstGeom>
            <a:ln w="12700" cmpd="sng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54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8" grpId="0"/>
      <p:bldP spid="49" grpId="0"/>
      <p:bldP spid="50" grpId="1"/>
      <p:bldP spid="5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2: Predict full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4145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Poor care led to her death </a:t>
            </a:r>
            <a:r>
              <a:rPr lang="en-US" b="1" dirty="0" smtClean="0">
                <a:solidFill>
                  <a:srgbClr val="4F81BD"/>
                </a:solidFill>
              </a:rPr>
              <a:t>from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r>
              <a:rPr lang="en-US" dirty="0" smtClean="0"/>
              <a:t>flu. 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16053" y="4130844"/>
            <a:ext cx="729962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16052" y="3755759"/>
            <a:ext cx="729963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16053" y="4509491"/>
            <a:ext cx="729962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death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4021029"/>
            <a:ext cx="428122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flu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09696" y="5234446"/>
            <a:ext cx="2518151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contagious disease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09697" y="5610790"/>
            <a:ext cx="2518151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ommunicable disease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09697" y="5987018"/>
            <a:ext cx="2518150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94596" y="2065461"/>
            <a:ext cx="1633342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Attribute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4596" y="2445817"/>
            <a:ext cx="1633342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Cause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4596" y="2823210"/>
            <a:ext cx="1633342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Source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09534" y="2113919"/>
            <a:ext cx="1520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Paint from resin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709534" y="2506943"/>
            <a:ext cx="1777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Weak from asthma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709534" y="2876275"/>
            <a:ext cx="2310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Candidate from Montreal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661293" y="3195155"/>
            <a:ext cx="2668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2400" b="1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sz="2400" b="1" dirty="0" smtClean="0"/>
              <a:t>.</a:t>
            </a:r>
          </a:p>
          <a:p>
            <a:endParaRPr lang="en-US" sz="24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851539" y="5313935"/>
            <a:ext cx="1633342" cy="1127081"/>
            <a:chOff x="-2238581" y="2004372"/>
            <a:chExt cx="1633342" cy="1127081"/>
          </a:xfrm>
        </p:grpSpPr>
        <p:sp>
          <p:nvSpPr>
            <p:cNvPr id="39" name="TextBox 38"/>
            <p:cNvSpPr txBox="1"/>
            <p:nvPr/>
          </p:nvSpPr>
          <p:spPr>
            <a:xfrm>
              <a:off x="-2238581" y="2004372"/>
              <a:ext cx="1633342" cy="369332"/>
            </a:xfrm>
            <a:prstGeom prst="rect">
              <a:avLst/>
            </a:prstGeom>
            <a:ln w="317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lead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2238581" y="2384728"/>
              <a:ext cx="1633342" cy="369332"/>
            </a:xfrm>
            <a:prstGeom prst="rect">
              <a:avLst/>
            </a:prstGeom>
            <a:ln w="317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produce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2238581" y="2762121"/>
              <a:ext cx="1633342" cy="369332"/>
            </a:xfrm>
            <a:prstGeom prst="rect">
              <a:avLst/>
            </a:prstGeom>
            <a:ln w="317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travel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505005" y="5319810"/>
            <a:ext cx="530469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03556" y="5405225"/>
            <a:ext cx="1633342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hange in state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03556" y="5785581"/>
            <a:ext cx="1633342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03556" y="6162974"/>
            <a:ext cx="1633342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36897" y="5405225"/>
            <a:ext cx="1633343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killing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36898" y="5781569"/>
            <a:ext cx="1633342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oint in time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36898" y="6157797"/>
            <a:ext cx="1633342" cy="36933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ending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09637" y="3656011"/>
            <a:ext cx="174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4F81BD"/>
                </a:solidFill>
              </a:rPr>
              <a:t>Governor</a:t>
            </a:r>
            <a:endParaRPr lang="en-US" sz="2000" i="1" dirty="0">
              <a:solidFill>
                <a:srgbClr val="4F81B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54255" y="3755759"/>
            <a:ext cx="8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4F81BD"/>
                </a:solidFill>
              </a:rPr>
              <a:t>Object</a:t>
            </a:r>
            <a:endParaRPr lang="en-US" sz="2000" i="1" dirty="0">
              <a:solidFill>
                <a:srgbClr val="4F81B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4711741" y="278223"/>
            <a:ext cx="267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4F81BD"/>
                </a:solidFill>
              </a:rPr>
              <a:t>Governor type</a:t>
            </a:r>
            <a:endParaRPr lang="en-US" sz="2000" i="1" dirty="0">
              <a:solidFill>
                <a:srgbClr val="4F81BD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53237" y="4807539"/>
            <a:ext cx="2151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4F81BD"/>
                </a:solidFill>
              </a:rPr>
              <a:t>Object type</a:t>
            </a:r>
            <a:endParaRPr lang="en-US" sz="2000" i="1" dirty="0">
              <a:solidFill>
                <a:srgbClr val="4F81BD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44750" y="2587325"/>
            <a:ext cx="174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4F81BD"/>
                </a:solidFill>
              </a:rPr>
              <a:t>Relation</a:t>
            </a:r>
            <a:endParaRPr lang="en-US" sz="2000" i="1" dirty="0">
              <a:solidFill>
                <a:srgbClr val="4F81BD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681034" y="4878823"/>
            <a:ext cx="364981" cy="526402"/>
          </a:xfrm>
          <a:prstGeom prst="straightConnector1">
            <a:avLst/>
          </a:prstGeom>
          <a:ln w="12700" cmpd="sng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046015" y="4315510"/>
            <a:ext cx="1724225" cy="1004300"/>
          </a:xfrm>
          <a:prstGeom prst="straightConnector1">
            <a:avLst/>
          </a:prstGeom>
          <a:ln w="12700" cmpd="sng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1503556" y="4021029"/>
            <a:ext cx="812496" cy="1292906"/>
          </a:xfrm>
          <a:prstGeom prst="straightConnector1">
            <a:avLst/>
          </a:prstGeom>
          <a:ln w="12700" cmpd="sng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-21585" y="4872496"/>
            <a:ext cx="267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4F81BD"/>
                </a:solidFill>
              </a:rPr>
              <a:t>Governor type</a:t>
            </a:r>
            <a:endParaRPr lang="en-US" sz="2000" i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21" grpId="0" animBg="1"/>
      <p:bldP spid="22" grpId="0" animBg="1"/>
      <p:bldP spid="23" grpId="0" animBg="1"/>
      <p:bldP spid="23" grpId="1" animBg="1"/>
      <p:bldP spid="30" grpId="0" animBg="1"/>
      <p:bldP spid="31" grpId="0" animBg="1"/>
      <p:bldP spid="31" grpId="1" animBg="1"/>
      <p:bldP spid="32" grpId="0" animBg="1"/>
      <p:bldP spid="33" grpId="0"/>
      <p:bldP spid="34" grpId="0"/>
      <p:bldP spid="35" grpId="0"/>
      <p:bldP spid="37" grpId="0"/>
      <p:bldP spid="47" grpId="0" animBg="1"/>
      <p:bldP spid="47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42" grpId="0"/>
      <p:bldP spid="43" grpId="0"/>
      <p:bldP spid="46" grpId="0"/>
      <p:bldP spid="53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57200" y="2174874"/>
            <a:ext cx="8229600" cy="4181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Poor care led to her death </a:t>
            </a:r>
            <a:r>
              <a:rPr lang="en-US" b="1" dirty="0">
                <a:solidFill>
                  <a:srgbClr val="4F81BD"/>
                </a:solidFill>
              </a:rPr>
              <a:t>from</a:t>
            </a:r>
            <a:r>
              <a:rPr lang="en-US" dirty="0">
                <a:solidFill>
                  <a:srgbClr val="4F81BD"/>
                </a:solidFill>
              </a:rPr>
              <a:t> </a:t>
            </a:r>
            <a:r>
              <a:rPr lang="en-US" dirty="0" smtClean="0"/>
              <a:t>flu.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30687" y="2555874"/>
            <a:ext cx="1293812" cy="555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urier New"/>
                <a:cs typeface="Courier New"/>
              </a:rPr>
              <a:t>Cause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17750" y="3254375"/>
            <a:ext cx="4937125" cy="2871788"/>
          </a:xfrm>
          <a:prstGeom prst="rect">
            <a:avLst/>
          </a:prstGeom>
          <a:solidFill>
            <a:schemeClr val="dk1">
              <a:alpha val="4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55885" y="3656011"/>
            <a:ext cx="1119188" cy="555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death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948363" y="3622674"/>
            <a:ext cx="1119188" cy="555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flu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44750" y="4908549"/>
            <a:ext cx="1785937" cy="55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experience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81626" y="4908549"/>
            <a:ext cx="1685926" cy="55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disease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09637" y="3656011"/>
            <a:ext cx="174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Governor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3237" y="3622674"/>
            <a:ext cx="133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Object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909637" y="4941886"/>
            <a:ext cx="174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Governor type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3237" y="4908549"/>
            <a:ext cx="1547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Object type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2444750" y="2587325"/>
            <a:ext cx="174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Relation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48" y="2560231"/>
            <a:ext cx="679448" cy="5671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00" y="1560652"/>
            <a:ext cx="315437" cy="3686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68337" y="1809750"/>
            <a:ext cx="241300" cy="39687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</p:cNvCxnSpPr>
          <p:nvPr/>
        </p:nvCxnSpPr>
        <p:spPr>
          <a:xfrm>
            <a:off x="1689096" y="2843803"/>
            <a:ext cx="755654" cy="610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1"/>
          </p:cNvCxnSpPr>
          <p:nvPr/>
        </p:nvCxnSpPr>
        <p:spPr>
          <a:xfrm flipH="1">
            <a:off x="3190875" y="2833687"/>
            <a:ext cx="1039812" cy="822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90875" y="4211636"/>
            <a:ext cx="0" cy="6969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75073" y="3111499"/>
            <a:ext cx="663578" cy="1797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</p:cNvCxnSpPr>
          <p:nvPr/>
        </p:nvCxnSpPr>
        <p:spPr>
          <a:xfrm>
            <a:off x="5524499" y="2833687"/>
            <a:ext cx="1068388" cy="788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92887" y="4178299"/>
            <a:ext cx="0" cy="6969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81626" y="3127374"/>
            <a:ext cx="444499" cy="1747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1DA-691E-DD4A-AEDE-C6CE7F7B9325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of prepositions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Model 2: Latent inference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4F81BD"/>
                </a:solidFill>
              </a:rPr>
              <a:t>Standard inference</a:t>
            </a:r>
            <a:r>
              <a:rPr lang="en-US" dirty="0" smtClean="0"/>
              <a:t>: Find an assignment to the full structure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i="1" dirty="0" smtClean="0">
                <a:solidFill>
                  <a:srgbClr val="4F81BD"/>
                </a:solidFill>
              </a:rPr>
              <a:t>Latent inference</a:t>
            </a:r>
            <a:r>
              <a:rPr lang="en-US" dirty="0" smtClean="0"/>
              <a:t>: Given an example with annotated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“Complete the structure given current model”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740" y="2413000"/>
            <a:ext cx="3088865" cy="775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851" y="3790950"/>
            <a:ext cx="993474" cy="565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031" y="4260850"/>
            <a:ext cx="3479169" cy="13779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1DA-691E-DD4A-AEDE-C6CE7F7B93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Prepositions trigger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John enjoyed </a:t>
            </a:r>
            <a:r>
              <a:rPr lang="en-US" dirty="0"/>
              <a:t>the visit to the </a:t>
            </a:r>
            <a:r>
              <a:rPr lang="en-US" dirty="0" smtClean="0"/>
              <a:t>zoo in NYC. </a:t>
            </a:r>
            <a:endParaRPr lang="en-US" dirty="0"/>
          </a:p>
          <a:p>
            <a:r>
              <a:rPr lang="en-US" sz="2800" dirty="0"/>
              <a:t>E</a:t>
            </a:r>
            <a:r>
              <a:rPr lang="en-US" sz="2800" dirty="0" smtClean="0"/>
              <a:t>njoy</a:t>
            </a:r>
          </a:p>
          <a:p>
            <a:pPr lvl="1"/>
            <a:r>
              <a:rPr lang="en-US" sz="2400" b="1" dirty="0" smtClean="0">
                <a:latin typeface="Courier New"/>
                <a:cs typeface="Courier New"/>
              </a:rPr>
              <a:t>Agent</a:t>
            </a:r>
            <a:r>
              <a:rPr lang="en-US" sz="2400" dirty="0" smtClean="0"/>
              <a:t>/</a:t>
            </a:r>
            <a:r>
              <a:rPr lang="en-US" sz="2400" b="1" dirty="0" smtClean="0">
                <a:latin typeface="Courier New"/>
                <a:cs typeface="Courier New"/>
              </a:rPr>
              <a:t>Enjoyer</a:t>
            </a:r>
            <a:r>
              <a:rPr lang="en-US" sz="2400" dirty="0" smtClean="0"/>
              <a:t>: John</a:t>
            </a:r>
          </a:p>
          <a:p>
            <a:pPr lvl="1"/>
            <a:r>
              <a:rPr lang="en-US" sz="2400" b="1" dirty="0" smtClean="0">
                <a:latin typeface="Courier New"/>
                <a:cs typeface="Courier New"/>
              </a:rPr>
              <a:t>Cause</a:t>
            </a:r>
            <a:r>
              <a:rPr lang="en-US" sz="2400" dirty="0" smtClean="0"/>
              <a:t>/</a:t>
            </a:r>
            <a:r>
              <a:rPr lang="en-US" sz="2400" b="1" dirty="0" smtClean="0">
                <a:latin typeface="Courier New"/>
                <a:cs typeface="Courier New"/>
              </a:rPr>
              <a:t>Thing-enjoyed</a:t>
            </a:r>
            <a:r>
              <a:rPr lang="en-US" sz="2400" dirty="0" smtClean="0"/>
              <a:t>: the visit to the zoo in NYC</a:t>
            </a:r>
          </a:p>
          <a:p>
            <a:r>
              <a:rPr lang="en-US" sz="2800" dirty="0" smtClean="0"/>
              <a:t>Visit</a:t>
            </a:r>
          </a:p>
          <a:p>
            <a:pPr lvl="1"/>
            <a:r>
              <a:rPr lang="en-US" sz="2400" b="1" dirty="0" smtClean="0">
                <a:latin typeface="Courier New"/>
                <a:cs typeface="Courier New"/>
              </a:rPr>
              <a:t>Agent</a:t>
            </a:r>
            <a:r>
              <a:rPr lang="en-US" sz="2400" dirty="0" smtClean="0"/>
              <a:t>: John</a:t>
            </a:r>
          </a:p>
          <a:p>
            <a:pPr lvl="1"/>
            <a:r>
              <a:rPr lang="en-US" sz="2400" b="1" dirty="0" smtClean="0">
                <a:latin typeface="Courier New"/>
                <a:cs typeface="Courier New"/>
              </a:rPr>
              <a:t>Destination</a:t>
            </a:r>
            <a:r>
              <a:rPr lang="en-US" sz="2400" dirty="0" smtClean="0"/>
              <a:t>: the zoo in NYC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Q: Where is the zoo located? </a:t>
            </a:r>
          </a:p>
          <a:p>
            <a:pPr marL="0" indent="0" algn="ctr">
              <a:buNone/>
            </a:pPr>
            <a:r>
              <a:rPr lang="en-US" dirty="0" smtClean="0"/>
              <a:t>A: NYC.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40072" y="1629060"/>
            <a:ext cx="2467743" cy="506624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5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Model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Initialize weight vector using </a:t>
            </a:r>
            <a:r>
              <a:rPr lang="en-US" dirty="0"/>
              <a:t>M</a:t>
            </a:r>
            <a:r>
              <a:rPr lang="en-US" dirty="0" smtClean="0"/>
              <a:t>odel 1</a:t>
            </a:r>
          </a:p>
          <a:p>
            <a:endParaRPr lang="en-US" dirty="0" smtClean="0"/>
          </a:p>
          <a:p>
            <a:r>
              <a:rPr lang="en-US" dirty="0" smtClean="0"/>
              <a:t>Repeat</a:t>
            </a:r>
          </a:p>
          <a:p>
            <a:pPr lvl="1"/>
            <a:r>
              <a:rPr lang="en-US" dirty="0" smtClean="0"/>
              <a:t>Use latent inference with current weight to “complete” all missing pieces</a:t>
            </a:r>
          </a:p>
          <a:p>
            <a:pPr lvl="1"/>
            <a:r>
              <a:rPr lang="en-US" dirty="0" smtClean="0"/>
              <a:t>Train with Structured SVM</a:t>
            </a:r>
          </a:p>
          <a:p>
            <a:pPr lvl="2"/>
            <a:r>
              <a:rPr lang="en-US" dirty="0" smtClean="0"/>
              <a:t>During training, the learning algorithm is penalized more if it makes a mistake 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738" y="5215742"/>
            <a:ext cx="549963" cy="459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474" y="5941497"/>
            <a:ext cx="57475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Generalization of Latent Structure SVM [Yu &amp; </a:t>
            </a:r>
            <a:r>
              <a:rPr lang="en-US" dirty="0" err="1" smtClean="0"/>
              <a:t>Joachims</a:t>
            </a:r>
            <a:r>
              <a:rPr lang="en-US" dirty="0" smtClean="0"/>
              <a:t> </a:t>
            </a:r>
            <a:r>
              <a:rPr lang="fr-FR" dirty="0" smtClean="0"/>
              <a:t>’</a:t>
            </a:r>
            <a:r>
              <a:rPr lang="en-US" dirty="0" smtClean="0"/>
              <a:t>09]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1DA-691E-DD4A-AEDE-C6CE7F7B93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Poor care led to her death </a:t>
            </a:r>
            <a:r>
              <a:rPr lang="en-US" b="1" dirty="0">
                <a:solidFill>
                  <a:srgbClr val="4F81BD"/>
                </a:solidFill>
              </a:rPr>
              <a:t>from</a:t>
            </a:r>
            <a:r>
              <a:rPr lang="en-US" dirty="0">
                <a:solidFill>
                  <a:srgbClr val="4F81BD"/>
                </a:solidFill>
              </a:rPr>
              <a:t> </a:t>
            </a:r>
            <a:r>
              <a:rPr lang="en-US" dirty="0" smtClean="0"/>
              <a:t>flu.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826294" y="2555874"/>
            <a:ext cx="7491413" cy="3217009"/>
            <a:chOff x="-228603" y="2555874"/>
            <a:chExt cx="7491413" cy="3217009"/>
          </a:xfrm>
        </p:grpSpPr>
        <p:sp>
          <p:nvSpPr>
            <p:cNvPr id="5" name="Rectangle 4"/>
            <p:cNvSpPr/>
            <p:nvPr/>
          </p:nvSpPr>
          <p:spPr>
            <a:xfrm>
              <a:off x="3092447" y="2555874"/>
              <a:ext cx="1293812" cy="555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Courier New"/>
                  <a:cs typeface="Courier New"/>
                </a:rPr>
                <a:t>Cause</a:t>
              </a:r>
              <a:endParaRPr lang="en-US" sz="2400" b="1" dirty="0">
                <a:latin typeface="Courier New"/>
                <a:cs typeface="Courier New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17645" y="3656011"/>
              <a:ext cx="1119188" cy="55562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death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10123" y="3622674"/>
              <a:ext cx="1119188" cy="55562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flu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06510" y="4908549"/>
              <a:ext cx="1785937" cy="555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experience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3386" y="4908549"/>
              <a:ext cx="1685926" cy="555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disease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28603" y="3656011"/>
              <a:ext cx="1746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Governor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4997" y="3622674"/>
              <a:ext cx="1333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Object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228603" y="4941886"/>
              <a:ext cx="1746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Governor type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14997" y="4908549"/>
              <a:ext cx="1547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Object type</a:t>
              </a:r>
              <a:endParaRPr lang="en-US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06510" y="2587325"/>
              <a:ext cx="1746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Relation</a:t>
              </a:r>
              <a:endParaRPr lang="en-US" sz="2400" dirty="0"/>
            </a:p>
          </p:txBody>
        </p:sp>
        <p:cxnSp>
          <p:nvCxnSpPr>
            <p:cNvPr id="13" name="Straight Connector 12"/>
            <p:cNvCxnSpPr>
              <a:stCxn id="5" idx="1"/>
              <a:endCxn id="6" idx="0"/>
            </p:cNvCxnSpPr>
            <p:nvPr/>
          </p:nvCxnSpPr>
          <p:spPr>
            <a:xfrm flipH="1">
              <a:off x="2077239" y="2833687"/>
              <a:ext cx="1015208" cy="822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052635" y="4211636"/>
              <a:ext cx="0" cy="6969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636833" y="3127374"/>
              <a:ext cx="663578" cy="1781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" idx="3"/>
            </p:cNvCxnSpPr>
            <p:nvPr/>
          </p:nvCxnSpPr>
          <p:spPr>
            <a:xfrm>
              <a:off x="4386259" y="2833687"/>
              <a:ext cx="1028701" cy="7889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454647" y="4178299"/>
              <a:ext cx="0" cy="6969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091172" y="3127374"/>
              <a:ext cx="596713" cy="17478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1DA-691E-DD4A-AEDE-C6CE7F7B9325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Preposition Sense and Relations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601882" y="2083246"/>
            <a:ext cx="4392706" cy="1038583"/>
            <a:chOff x="4601882" y="2083246"/>
            <a:chExt cx="4392706" cy="1038583"/>
          </a:xfrm>
        </p:grpSpPr>
        <p:sp>
          <p:nvSpPr>
            <p:cNvPr id="27" name="Rectangle 26"/>
            <p:cNvSpPr/>
            <p:nvPr/>
          </p:nvSpPr>
          <p:spPr>
            <a:xfrm>
              <a:off x="6553200" y="2540933"/>
              <a:ext cx="2133600" cy="5808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Courier New"/>
                  <a:cs typeface="Courier New"/>
                </a:rPr>
                <a:t>from:12(9)</a:t>
              </a:r>
              <a:endParaRPr lang="en-US" sz="2400" b="1" dirty="0">
                <a:latin typeface="Courier New"/>
                <a:cs typeface="Courier New"/>
              </a:endParaRPr>
            </a:p>
          </p:txBody>
        </p:sp>
        <p:cxnSp>
          <p:nvCxnSpPr>
            <p:cNvPr id="10" name="Straight Arrow Connector 9"/>
            <p:cNvCxnSpPr>
              <a:endCxn id="27" idx="1"/>
            </p:cNvCxnSpPr>
            <p:nvPr/>
          </p:nvCxnSpPr>
          <p:spPr>
            <a:xfrm>
              <a:off x="4601882" y="2831381"/>
              <a:ext cx="195131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469857" y="2083246"/>
              <a:ext cx="2524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Sense </a:t>
              </a:r>
              <a:r>
                <a:rPr lang="en-US" sz="1600" dirty="0" smtClean="0"/>
                <a:t>[</a:t>
              </a:r>
              <a:r>
                <a:rPr lang="en-US" sz="1600" dirty="0" err="1" smtClean="0"/>
                <a:t>Hovy</a:t>
              </a:r>
              <a:r>
                <a:rPr lang="en-US" sz="1600" dirty="0" smtClean="0"/>
                <a:t> et al, 2010]</a:t>
              </a:r>
              <a:endParaRPr lang="en-US" sz="1600" dirty="0"/>
            </a:p>
          </p:txBody>
        </p:sp>
      </p:grpSp>
      <p:pic>
        <p:nvPicPr>
          <p:cNvPr id="51" name="Picture 50" descr="Pi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03" y="1763058"/>
            <a:ext cx="5477394" cy="4220287"/>
          </a:xfrm>
          <a:prstGeom prst="rect">
            <a:avLst/>
          </a:prstGeom>
          <a:ln w="3175" cmpd="sng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882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5.55556E-6 L -0.09965 -5.55556E-6 " pathEditMode="relative" ptsTypes="AA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relation labeling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3488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7FFD-D394-764D-8000-059B43758F4C}" type="slidenum">
              <a:rPr lang="en-US" smtClean="0"/>
              <a:t>22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190625" y="1241051"/>
            <a:ext cx="5362575" cy="1569882"/>
            <a:chOff x="1190625" y="1241051"/>
            <a:chExt cx="5362575" cy="1569882"/>
          </a:xfrm>
        </p:grpSpPr>
        <p:sp>
          <p:nvSpPr>
            <p:cNvPr id="10" name="TextBox 9"/>
            <p:cNvSpPr txBox="1"/>
            <p:nvPr/>
          </p:nvSpPr>
          <p:spPr>
            <a:xfrm>
              <a:off x="1190625" y="1248086"/>
              <a:ext cx="2500842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Model size: 5.41 million non-zero weights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52359" y="1241051"/>
              <a:ext cx="2500841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Model size: 2.21  million  non-zero weights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2"/>
            </p:cNvCxnSpPr>
            <p:nvPr/>
          </p:nvCxnSpPr>
          <p:spPr>
            <a:xfrm flipH="1">
              <a:off x="2438400" y="1894417"/>
              <a:ext cx="2646" cy="45931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2"/>
            </p:cNvCxnSpPr>
            <p:nvPr/>
          </p:nvCxnSpPr>
          <p:spPr>
            <a:xfrm>
              <a:off x="5302780" y="1887382"/>
              <a:ext cx="31220" cy="92355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743201" y="4499505"/>
            <a:ext cx="2286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Using types gives improvement, helps model 1 more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32285" y="3740666"/>
            <a:ext cx="15183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Model 2 helps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06133" y="4476169"/>
            <a:ext cx="2827867" cy="946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Enforcing coherence with preposition sense gives best results</a:t>
            </a:r>
          </a:p>
        </p:txBody>
      </p:sp>
    </p:spTree>
    <p:extLst>
      <p:ext uri="{BB962C8B-B14F-4D97-AF65-F5344CB8AC3E}">
        <p14:creationId xmlns:p14="http://schemas.microsoft.com/office/powerpoint/2010/main" val="73837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 animBg="0"/>
        </p:bldSub>
      </p:bldGraphic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have?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666917"/>
              </p:ext>
            </p:extLst>
          </p:nvPr>
        </p:nvGraphicFramePr>
        <p:xfrm>
          <a:off x="457200" y="1902012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925"/>
                <a:gridCol w="1730375"/>
                <a:gridCol w="2032000"/>
                <a:gridCol w="1765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Relation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Governor 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Object</a:t>
                      </a:r>
                      <a:r>
                        <a:rPr lang="en-US" sz="2400" baseline="0" dirty="0" smtClean="0"/>
                        <a:t> type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Died of pneumonia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  <a:cs typeface="Courier"/>
                        </a:rPr>
                        <a:t>Cause</a:t>
                      </a:r>
                      <a:endParaRPr lang="en-US" sz="20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Experience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Disease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Suffering from flu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"/>
                          <a:cs typeface="Courier"/>
                        </a:rPr>
                        <a:t>Cause</a:t>
                      </a:r>
                      <a:endParaRPr lang="en-US" sz="20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Experience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Disease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Recovered from flu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urier"/>
                          <a:cs typeface="Courier"/>
                        </a:rPr>
                        <a:t>StartState</a:t>
                      </a:r>
                      <a:endParaRPr lang="en-US" sz="20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Change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Disease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1DA-691E-DD4A-AEDE-C6CE7F7B9325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27675" y="4458962"/>
            <a:ext cx="6522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Governor, object and their types as a certificate for the choice of relation label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9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Prepositions express a diverse set of relations</a:t>
            </a:r>
          </a:p>
          <a:p>
            <a:pPr lvl="1"/>
            <a:r>
              <a:rPr lang="en-US" dirty="0" smtClean="0"/>
              <a:t>An ontology of preposition relations</a:t>
            </a:r>
          </a:p>
          <a:p>
            <a:pPr lvl="1"/>
            <a:r>
              <a:rPr lang="en-US" dirty="0" smtClean="0"/>
              <a:t>Can enrich existing </a:t>
            </a:r>
            <a:r>
              <a:rPr lang="en-US" dirty="0" err="1" smtClean="0"/>
              <a:t>PropBank</a:t>
            </a:r>
            <a:r>
              <a:rPr lang="en-US" dirty="0" smtClean="0"/>
              <a:t>/</a:t>
            </a:r>
            <a:r>
              <a:rPr lang="en-US" dirty="0" err="1" smtClean="0"/>
              <a:t>FrameNet</a:t>
            </a:r>
            <a:r>
              <a:rPr lang="en-US" dirty="0" smtClean="0"/>
              <a:t> representation</a:t>
            </a:r>
            <a:endParaRPr lang="en-US" sz="1200" dirty="0" smtClean="0"/>
          </a:p>
          <a:p>
            <a:r>
              <a:rPr lang="en-US" dirty="0" smtClean="0"/>
              <a:t>Models for predicting preposition relations</a:t>
            </a:r>
          </a:p>
          <a:p>
            <a:pPr lvl="1"/>
            <a:r>
              <a:rPr lang="en-US" dirty="0" smtClean="0"/>
              <a:t>Arguments and types help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Data, word clusters, software available (soon)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79280" y="5544969"/>
            <a:ext cx="158544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Questions?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065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Ontology of preposition relations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Two models for predicting preposition relations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of Preposition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-usage-brighen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69" y="2227685"/>
            <a:ext cx="6824133" cy="3100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preposition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7FFD-D394-764D-8000-059B43758F4C}" type="slidenum">
              <a:rPr lang="en-US" smtClean="0"/>
              <a:t>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09381" y="4302532"/>
            <a:ext cx="667129" cy="61240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46589" y="2363177"/>
            <a:ext cx="667129" cy="61240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46589" y="1755316"/>
            <a:ext cx="18469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urier"/>
                <a:cs typeface="Courier"/>
              </a:rPr>
              <a:t>Possessor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0851" y="5327944"/>
            <a:ext cx="147753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urier"/>
                <a:cs typeface="Courier"/>
              </a:rPr>
              <a:t>Species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3091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Preposition Sense Disambiguation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/>
              <a:t>Eg</a:t>
            </a:r>
            <a:r>
              <a:rPr lang="en-US" dirty="0" smtClean="0"/>
              <a:t>.</a:t>
            </a:r>
            <a:r>
              <a:rPr lang="en-US" i="1" dirty="0" smtClean="0"/>
              <a:t> State </a:t>
            </a:r>
            <a:r>
              <a:rPr lang="en-US" b="1" i="1" dirty="0" smtClean="0">
                <a:solidFill>
                  <a:schemeClr val="accent1"/>
                </a:solidFill>
              </a:rPr>
              <a:t>of</a:t>
            </a:r>
            <a:r>
              <a:rPr lang="en-US" i="1" dirty="0" smtClean="0">
                <a:solidFill>
                  <a:srgbClr val="4F81BD"/>
                </a:solidFill>
              </a:rPr>
              <a:t> </a:t>
            </a:r>
            <a:r>
              <a:rPr lang="en-US" i="1" dirty="0"/>
              <a:t>I</a:t>
            </a:r>
            <a:r>
              <a:rPr lang="en-US" i="1" dirty="0" smtClean="0"/>
              <a:t>llinois </a:t>
            </a:r>
            <a:r>
              <a:rPr lang="en-US" dirty="0" smtClean="0"/>
              <a:t>vs. </a:t>
            </a:r>
            <a:r>
              <a:rPr lang="en-US" i="1" dirty="0" smtClean="0"/>
              <a:t>University </a:t>
            </a:r>
            <a:r>
              <a:rPr lang="en-US" b="1" i="1" dirty="0" smtClean="0">
                <a:solidFill>
                  <a:srgbClr val="4F81BD"/>
                </a:solidFill>
              </a:rPr>
              <a:t>of</a:t>
            </a:r>
            <a:r>
              <a:rPr lang="en-US" i="1" dirty="0" smtClean="0">
                <a:solidFill>
                  <a:srgbClr val="4F81BD"/>
                </a:solidFill>
              </a:rPr>
              <a:t> </a:t>
            </a:r>
            <a:r>
              <a:rPr lang="en-US" i="1" dirty="0" smtClean="0"/>
              <a:t>Illinois</a:t>
            </a:r>
          </a:p>
          <a:p>
            <a:pPr marL="0" indent="0" algn="ctr">
              <a:buNone/>
            </a:pPr>
            <a:endParaRPr lang="en-US" i="1" dirty="0"/>
          </a:p>
          <a:p>
            <a:r>
              <a:rPr lang="en-US" dirty="0" smtClean="0"/>
              <a:t>The Preposition Project </a:t>
            </a:r>
            <a:r>
              <a:rPr lang="en-US" sz="2000" dirty="0" smtClean="0"/>
              <a:t>[</a:t>
            </a:r>
            <a:r>
              <a:rPr lang="en-US" sz="2000" dirty="0" err="1" smtClean="0"/>
              <a:t>Litkowski</a:t>
            </a:r>
            <a:r>
              <a:rPr lang="en-US" sz="2000" dirty="0" smtClean="0"/>
              <a:t> and </a:t>
            </a:r>
            <a:r>
              <a:rPr lang="en-US" sz="2000" dirty="0" err="1" smtClean="0"/>
              <a:t>Hargraves</a:t>
            </a:r>
            <a:r>
              <a:rPr lang="en-US" sz="2000" dirty="0" smtClean="0"/>
              <a:t>, 2005]</a:t>
            </a:r>
            <a:endParaRPr lang="en-US" dirty="0" smtClean="0"/>
          </a:p>
          <a:p>
            <a:pPr lvl="1"/>
            <a:r>
              <a:rPr lang="en-US" dirty="0" smtClean="0"/>
              <a:t>Word sense for 34 prepositions</a:t>
            </a:r>
          </a:p>
          <a:p>
            <a:pPr lvl="1"/>
            <a:r>
              <a:rPr lang="en-US" dirty="0" smtClean="0"/>
              <a:t>Based on preposition definitions in Oxford Dictionary of English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from senses to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7FFD-D394-764D-8000-059B43758F4C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6366" y="1264872"/>
            <a:ext cx="23710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live </a:t>
            </a:r>
            <a:r>
              <a:rPr lang="en-US" dirty="0" smtClean="0">
                <a:solidFill>
                  <a:srgbClr val="FF0000"/>
                </a:solidFill>
              </a:rPr>
              <a:t>at</a:t>
            </a:r>
            <a:r>
              <a:rPr lang="en-US" dirty="0" smtClean="0"/>
              <a:t> Conway House </a:t>
            </a:r>
          </a:p>
          <a:p>
            <a:pPr algn="ctr"/>
            <a:r>
              <a:rPr lang="en-US" b="1" dirty="0" smtClean="0">
                <a:latin typeface="Courier"/>
                <a:cs typeface="Courier"/>
              </a:rPr>
              <a:t>at:1(1)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6366" y="2051124"/>
            <a:ext cx="23710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stopped </a:t>
            </a:r>
            <a:r>
              <a:rPr lang="en-US" dirty="0" smtClean="0">
                <a:solidFill>
                  <a:srgbClr val="FF0000"/>
                </a:solidFill>
              </a:rPr>
              <a:t>at</a:t>
            </a:r>
            <a:r>
              <a:rPr lang="en-US" dirty="0" smtClean="0"/>
              <a:t> 9 PM</a:t>
            </a:r>
          </a:p>
          <a:p>
            <a:pPr algn="ctr"/>
            <a:r>
              <a:rPr lang="en-US" b="1" dirty="0">
                <a:latin typeface="Courier"/>
                <a:cs typeface="Courier"/>
              </a:rPr>
              <a:t>a</a:t>
            </a:r>
            <a:r>
              <a:rPr lang="en-US" b="1" dirty="0" smtClean="0">
                <a:latin typeface="Courier"/>
                <a:cs typeface="Courier"/>
              </a:rPr>
              <a:t>t:2(2)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6366" y="4409880"/>
            <a:ext cx="23710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cooler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 smtClean="0"/>
              <a:t>evening</a:t>
            </a:r>
          </a:p>
          <a:p>
            <a:pPr algn="ctr"/>
            <a:r>
              <a:rPr lang="en-US" b="1" dirty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n:3(2)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6366" y="2837376"/>
            <a:ext cx="23710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drive </a:t>
            </a:r>
            <a:r>
              <a:rPr lang="en-US" dirty="0" smtClean="0">
                <a:solidFill>
                  <a:srgbClr val="FF0000"/>
                </a:solidFill>
              </a:rPr>
              <a:t>at</a:t>
            </a:r>
            <a:r>
              <a:rPr lang="en-US" dirty="0" smtClean="0"/>
              <a:t> 50 mph</a:t>
            </a:r>
          </a:p>
          <a:p>
            <a:pPr algn="ctr"/>
            <a:r>
              <a:rPr lang="en-US" b="1" dirty="0">
                <a:latin typeface="Courier"/>
                <a:cs typeface="Courier"/>
              </a:rPr>
              <a:t>a</a:t>
            </a:r>
            <a:r>
              <a:rPr lang="en-US" b="1" dirty="0" smtClean="0">
                <a:latin typeface="Courier"/>
                <a:cs typeface="Courier"/>
              </a:rPr>
              <a:t>t:5(3)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6366" y="5982385"/>
            <a:ext cx="23710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came </a:t>
            </a:r>
            <a:r>
              <a:rPr lang="en-US" dirty="0">
                <a:solidFill>
                  <a:srgbClr val="FF0000"/>
                </a:solidFill>
              </a:rPr>
              <a:t>on</a:t>
            </a:r>
            <a:r>
              <a:rPr lang="en-US" dirty="0"/>
              <a:t> Sep. </a:t>
            </a:r>
            <a:r>
              <a:rPr lang="en-US" dirty="0" smtClean="0"/>
              <a:t>26</a:t>
            </a:r>
            <a:r>
              <a:rPr lang="en-US" baseline="30000" dirty="0" smtClean="0"/>
              <a:t>th</a:t>
            </a:r>
          </a:p>
          <a:p>
            <a:pPr algn="ctr"/>
            <a:r>
              <a:rPr lang="en-US" b="1" dirty="0">
                <a:latin typeface="Courier"/>
                <a:cs typeface="Courier"/>
              </a:rPr>
              <a:t>o</a:t>
            </a:r>
            <a:r>
              <a:rPr lang="en-US" b="1" dirty="0" smtClean="0">
                <a:latin typeface="Courier"/>
                <a:cs typeface="Courier"/>
              </a:rPr>
              <a:t>n:17(8)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6366" y="5196132"/>
            <a:ext cx="23710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camp </a:t>
            </a:r>
            <a:r>
              <a:rPr lang="en-US" dirty="0" smtClean="0">
                <a:solidFill>
                  <a:srgbClr val="FF0000"/>
                </a:solidFill>
              </a:rPr>
              <a:t>on</a:t>
            </a:r>
            <a:r>
              <a:rPr lang="en-US" dirty="0" smtClean="0"/>
              <a:t> the island</a:t>
            </a:r>
          </a:p>
          <a:p>
            <a:pPr algn="ctr"/>
            <a:r>
              <a:rPr lang="en-US" b="1" dirty="0">
                <a:latin typeface="Courier"/>
                <a:cs typeface="Courier"/>
              </a:rPr>
              <a:t>o</a:t>
            </a:r>
            <a:r>
              <a:rPr lang="en-US" b="1" dirty="0" smtClean="0">
                <a:latin typeface="Courier"/>
                <a:cs typeface="Courier"/>
              </a:rPr>
              <a:t>n:7(2)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6366" y="3623628"/>
            <a:ext cx="23710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look </a:t>
            </a:r>
            <a:r>
              <a:rPr lang="en-US" dirty="0" smtClean="0">
                <a:solidFill>
                  <a:srgbClr val="FF0000"/>
                </a:solidFill>
              </a:rPr>
              <a:t>at</a:t>
            </a:r>
            <a:r>
              <a:rPr lang="en-US" dirty="0" smtClean="0"/>
              <a:t> the watch</a:t>
            </a:r>
          </a:p>
          <a:p>
            <a:pPr algn="ctr"/>
            <a:r>
              <a:rPr lang="en-US" b="1" dirty="0">
                <a:latin typeface="Courier"/>
                <a:cs typeface="Courier"/>
              </a:rPr>
              <a:t>a</a:t>
            </a:r>
            <a:r>
              <a:rPr lang="en-US" b="1" dirty="0" smtClean="0">
                <a:latin typeface="Courier"/>
                <a:cs typeface="Courier"/>
              </a:rPr>
              <a:t>t</a:t>
            </a:r>
            <a:r>
              <a:rPr lang="en-US" b="1" dirty="0" smtClean="0">
                <a:latin typeface="Courier"/>
                <a:cs typeface="Courier"/>
                <a:sym typeface="Wingdings"/>
              </a:rPr>
              <a:t>:9(5)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4400" y="1781254"/>
            <a:ext cx="2048934" cy="5271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urier"/>
                <a:cs typeface="Courier"/>
              </a:rPr>
              <a:t>Location</a:t>
            </a:r>
            <a:endParaRPr lang="en-US" sz="2000" b="1" dirty="0">
              <a:latin typeface="Courier"/>
              <a:cs typeface="Courier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2946862"/>
            <a:ext cx="2048934" cy="5271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urier"/>
                <a:cs typeface="Courier"/>
              </a:rPr>
              <a:t>Temporal</a:t>
            </a:r>
            <a:endParaRPr lang="en-US" sz="2000" b="1" dirty="0">
              <a:latin typeface="Courier"/>
              <a:cs typeface="Couri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800" y="5278077"/>
            <a:ext cx="2048934" cy="5271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ourier"/>
                <a:cs typeface="Courier"/>
              </a:rPr>
              <a:t>ObjectOfVerb</a:t>
            </a:r>
            <a:endParaRPr lang="en-US" sz="2000" b="1" dirty="0">
              <a:latin typeface="Courier"/>
              <a:cs typeface="Courier"/>
            </a:endParaRPr>
          </a:p>
        </p:txBody>
      </p:sp>
      <p:cxnSp>
        <p:nvCxnSpPr>
          <p:cNvPr id="22" name="Straight Connector 21"/>
          <p:cNvCxnSpPr>
            <a:stCxn id="6" idx="3"/>
            <a:endCxn id="15" idx="1"/>
          </p:cNvCxnSpPr>
          <p:nvPr/>
        </p:nvCxnSpPr>
        <p:spPr>
          <a:xfrm>
            <a:off x="3507400" y="1588038"/>
            <a:ext cx="2487000" cy="456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3"/>
            <a:endCxn id="16" idx="1"/>
          </p:cNvCxnSpPr>
          <p:nvPr/>
        </p:nvCxnSpPr>
        <p:spPr>
          <a:xfrm>
            <a:off x="3507400" y="2374290"/>
            <a:ext cx="2512400" cy="8361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30" idx="1"/>
          </p:cNvCxnSpPr>
          <p:nvPr/>
        </p:nvCxnSpPr>
        <p:spPr>
          <a:xfrm>
            <a:off x="3507400" y="3160542"/>
            <a:ext cx="2512400" cy="12155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9800" y="4112470"/>
            <a:ext cx="2048934" cy="5271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urier"/>
                <a:cs typeface="Courier"/>
              </a:rPr>
              <a:t>Numeric</a:t>
            </a:r>
            <a:endParaRPr lang="en-US" sz="2000" b="1" dirty="0">
              <a:latin typeface="Courier"/>
              <a:cs typeface="Courier"/>
            </a:endParaRPr>
          </a:p>
        </p:txBody>
      </p:sp>
      <p:cxnSp>
        <p:nvCxnSpPr>
          <p:cNvPr id="32" name="Straight Connector 31"/>
          <p:cNvCxnSpPr>
            <a:stCxn id="14" idx="3"/>
            <a:endCxn id="17" idx="1"/>
          </p:cNvCxnSpPr>
          <p:nvPr/>
        </p:nvCxnSpPr>
        <p:spPr>
          <a:xfrm>
            <a:off x="3507400" y="3946794"/>
            <a:ext cx="2512400" cy="15948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3"/>
            <a:endCxn id="16" idx="1"/>
          </p:cNvCxnSpPr>
          <p:nvPr/>
        </p:nvCxnSpPr>
        <p:spPr>
          <a:xfrm flipV="1">
            <a:off x="3507399" y="3210461"/>
            <a:ext cx="2512401" cy="15225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3"/>
            <a:endCxn id="15" idx="1"/>
          </p:cNvCxnSpPr>
          <p:nvPr/>
        </p:nvCxnSpPr>
        <p:spPr>
          <a:xfrm flipV="1">
            <a:off x="3507400" y="2044853"/>
            <a:ext cx="2487000" cy="34744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3"/>
            <a:endCxn id="16" idx="1"/>
          </p:cNvCxnSpPr>
          <p:nvPr/>
        </p:nvCxnSpPr>
        <p:spPr>
          <a:xfrm flipV="1">
            <a:off x="3507400" y="3210461"/>
            <a:ext cx="2512400" cy="30950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58000" y="5871886"/>
            <a:ext cx="294271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3200" b="1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sz="3200" b="1" dirty="0" smtClean="0"/>
              <a:t>.</a:t>
            </a:r>
          </a:p>
          <a:p>
            <a:pPr>
              <a:lnSpc>
                <a:spcPct val="50000"/>
              </a:lnSpc>
            </a:pPr>
            <a:r>
              <a:rPr lang="en-US" sz="3200" b="1" dirty="0"/>
              <a:t>.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716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2" animBg="1"/>
      <p:bldP spid="9" grpId="3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30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inventory of preposition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Labels </a:t>
            </a:r>
            <a:r>
              <a:rPr lang="en-US" dirty="0"/>
              <a:t>that </a:t>
            </a:r>
            <a:r>
              <a:rPr lang="en-US" dirty="0" smtClean="0"/>
              <a:t>act as the predicate 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emantically </a:t>
            </a:r>
            <a:r>
              <a:rPr lang="en-US" dirty="0">
                <a:solidFill>
                  <a:srgbClr val="000000"/>
                </a:solidFill>
              </a:rPr>
              <a:t>related senses of </a:t>
            </a:r>
            <a:r>
              <a:rPr lang="en-US" dirty="0" smtClean="0">
                <a:solidFill>
                  <a:srgbClr val="000000"/>
                </a:solidFill>
              </a:rPr>
              <a:t>prepositions merged</a:t>
            </a:r>
          </a:p>
          <a:p>
            <a:pPr lvl="1"/>
            <a:r>
              <a:rPr lang="en-US" dirty="0" smtClean="0">
                <a:solidFill>
                  <a:srgbClr val="4F81BD"/>
                </a:solidFill>
              </a:rPr>
              <a:t>~250 senses </a:t>
            </a:r>
            <a:r>
              <a:rPr lang="en-US" sz="2200" dirty="0" smtClean="0">
                <a:solidFill>
                  <a:srgbClr val="4F81B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4F81BD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4F81BD"/>
                </a:solidFill>
              </a:rPr>
              <a:t>32 relation labels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Word sense disambiguation data, re-labeled</a:t>
            </a:r>
          </a:p>
          <a:p>
            <a:pPr lvl="1"/>
            <a:r>
              <a:rPr lang="en-US" dirty="0" err="1" smtClean="0"/>
              <a:t>SemEval</a:t>
            </a:r>
            <a:r>
              <a:rPr lang="en-US" dirty="0" smtClean="0"/>
              <a:t> 2007 shared task gives relation labeled data</a:t>
            </a:r>
            <a:endParaRPr lang="en-US" sz="2200" dirty="0" smtClean="0"/>
          </a:p>
          <a:p>
            <a:pPr lvl="2"/>
            <a:r>
              <a:rPr lang="en-US" dirty="0" smtClean="0"/>
              <a:t>~16K training and </a:t>
            </a:r>
            <a:r>
              <a:rPr lang="en-US" dirty="0"/>
              <a:t>~</a:t>
            </a:r>
            <a:r>
              <a:rPr lang="en-US" dirty="0" smtClean="0"/>
              <a:t>8K test instances</a:t>
            </a:r>
          </a:p>
          <a:p>
            <a:pPr lvl="2"/>
            <a:r>
              <a:rPr lang="en-US" dirty="0" smtClean="0"/>
              <a:t>34 prepositions</a:t>
            </a:r>
          </a:p>
          <a:p>
            <a:pPr lvl="1"/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1DA-691E-DD4A-AEDE-C6CE7F7B93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Models </a:t>
            </a:r>
            <a:r>
              <a:rPr lang="en-US" dirty="0"/>
              <a:t>for P</a:t>
            </a:r>
            <a:r>
              <a:rPr lang="en-US" dirty="0" smtClean="0"/>
              <a:t>redicting Preposition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2DB7-B543-B142-B8A7-49DC2F59C5FC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0650" y="2944437"/>
            <a:ext cx="20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“zoo in NYC”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72337" y="2944437"/>
            <a:ext cx="422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/>
                <a:cs typeface="Courier New"/>
              </a:rPr>
              <a:t>Location</a:t>
            </a:r>
            <a:r>
              <a:rPr lang="en-US" sz="2800" dirty="0" smtClean="0"/>
              <a:t>(zoo, NYC)</a:t>
            </a:r>
            <a:endParaRPr lang="en-US" sz="2800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2988236" y="3206047"/>
            <a:ext cx="1179512" cy="7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Cogcomp.thmx</Template>
  <TotalTime>9124</TotalTime>
  <Words>963</Words>
  <Application>Microsoft Macintosh PowerPoint</Application>
  <PresentationFormat>On-screen Show (4:3)</PresentationFormat>
  <Paragraphs>297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Modeling Semantic Relations Expressed by Prepositions </vt:lpstr>
      <vt:lpstr>Prepositions trigger relations</vt:lpstr>
      <vt:lpstr>Talk outline</vt:lpstr>
      <vt:lpstr>Ontology of Preposition Relations</vt:lpstr>
      <vt:lpstr>Examples of preposition relations</vt:lpstr>
      <vt:lpstr>Preposition Sense Disambiguation</vt:lpstr>
      <vt:lpstr>Mapping from senses to relations</vt:lpstr>
      <vt:lpstr>An inventory of preposition relations</vt:lpstr>
      <vt:lpstr>Two Models for Predicting Preposition Relations</vt:lpstr>
      <vt:lpstr>Structure of prepositions  </vt:lpstr>
      <vt:lpstr>Relation depends on argument types</vt:lpstr>
      <vt:lpstr>Why are types important?</vt:lpstr>
      <vt:lpstr>WordNet IS-A hierarchy</vt:lpstr>
      <vt:lpstr>Structure of prepositions  </vt:lpstr>
      <vt:lpstr>Two models</vt:lpstr>
      <vt:lpstr>Model 1: Predict relation label</vt:lpstr>
      <vt:lpstr>Model 2: Predict full structure</vt:lpstr>
      <vt:lpstr>Structure of prepositions  </vt:lpstr>
      <vt:lpstr>Learning Model 2: Latent inference</vt:lpstr>
      <vt:lpstr>Learning Model 2</vt:lpstr>
      <vt:lpstr>Preposition Sense and Relations</vt:lpstr>
      <vt:lpstr>Experiments</vt:lpstr>
      <vt:lpstr>Accuracy of relation labeling</vt:lpstr>
      <vt:lpstr>What do we have?</vt:lpstr>
      <vt:lpstr>Conclusion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 Srikumar</dc:creator>
  <cp:lastModifiedBy>Vivek Srikumar</cp:lastModifiedBy>
  <cp:revision>445</cp:revision>
  <dcterms:created xsi:type="dcterms:W3CDTF">2013-06-06T19:05:56Z</dcterms:created>
  <dcterms:modified xsi:type="dcterms:W3CDTF">2013-07-26T13:35:58Z</dcterms:modified>
</cp:coreProperties>
</file>